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5" r:id="rId4"/>
  </p:sldMasterIdLst>
  <p:notesMasterIdLst>
    <p:notesMasterId r:id="rId13"/>
  </p:notesMasterIdLst>
  <p:sldIdLst>
    <p:sldId id="356" r:id="rId5"/>
    <p:sldId id="351" r:id="rId6"/>
    <p:sldId id="257" r:id="rId7"/>
    <p:sldId id="350" r:id="rId8"/>
    <p:sldId id="284" r:id="rId9"/>
    <p:sldId id="285" r:id="rId10"/>
    <p:sldId id="354" r:id="rId11"/>
    <p:sldId id="34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5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DEFF7"/>
    <a:srgbClr val="D0D1D9"/>
    <a:srgbClr val="F6F9FF"/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34" autoAdjust="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>
        <p:guide pos="3840"/>
        <p:guide orient="horz" pos="25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10.jp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086365-1DE3-4206-8631-568DB8EFC2CA}" type="datetimeFigureOut">
              <a:rPr lang="en-US" smtClean="0"/>
              <a:t>9/5/2023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7E557C-9E66-43F1-9F87-179A985BA47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2136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F9512BDE-EEA0-404B-8D45-8AA93D61DABC}"/>
              </a:ext>
            </a:extLst>
          </p:cNvPr>
          <p:cNvSpPr/>
          <p:nvPr userDrawn="1"/>
        </p:nvSpPr>
        <p:spPr>
          <a:xfrm flipH="1">
            <a:off x="-1" y="4450188"/>
            <a:ext cx="12192000" cy="240781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E1223535-0F2F-6340-80B9-0B5D9364A13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cap="all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2358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343884"/>
            <a:ext cx="10058400" cy="3760891"/>
          </a:xfrm>
          <a:noFill/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324070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id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">
            <a:extLst>
              <a:ext uri="{FF2B5EF4-FFF2-40B4-BE49-F238E27FC236}">
                <a16:creationId xmlns:a16="http://schemas.microsoft.com/office/drawing/2014/main" id="{202A34A5-A029-A246-82C6-D288185EB396}"/>
              </a:ext>
            </a:extLst>
          </p:cNvPr>
          <p:cNvSpPr/>
          <p:nvPr userDrawn="1"/>
        </p:nvSpPr>
        <p:spPr>
          <a:xfrm flipH="1">
            <a:off x="0" y="0"/>
            <a:ext cx="3351057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3" name="Rectangle">
            <a:extLst>
              <a:ext uri="{FF2B5EF4-FFF2-40B4-BE49-F238E27FC236}">
                <a16:creationId xmlns:a16="http://schemas.microsoft.com/office/drawing/2014/main" id="{2773E1D8-C87F-EE46-8284-575DCA498E8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97280" y="2459736"/>
            <a:ext cx="9912096" cy="3760891"/>
          </a:xfrm>
          <a:solidFill>
            <a:schemeClr val="bg1"/>
          </a:solid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 dirty="0"/>
              <a:t>Click to add video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C429A40D-770E-C144-A5B5-6A4442C09C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1"/>
            <a:ext cx="10058400" cy="1289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4583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1268337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890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05BFC727-5650-B049-AA2A-2511C08FB35B}"/>
              </a:ext>
            </a:extLst>
          </p:cNvPr>
          <p:cNvSpPr/>
          <p:nvPr userDrawn="1"/>
        </p:nvSpPr>
        <p:spPr>
          <a:xfrm flipH="1">
            <a:off x="0" y="0"/>
            <a:ext cx="1195754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E700C598-C823-744D-BE16-5114B7625057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1BED569-C9C5-8F4D-A42A-ED4914579D6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24550" y="633875"/>
            <a:ext cx="5632450" cy="5591175"/>
          </a:xfrm>
          <a:solidFill>
            <a:schemeClr val="tx2"/>
          </a:solidFill>
        </p:spPr>
        <p:txBody>
          <a:bodyPr anchor="ctr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ACB6E588-2EB7-9A41-A93A-7757596EF9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942870"/>
            <a:ext cx="4157296" cy="12927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6C0FE70-F6BB-3D40-AD3C-E704CABE49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281657"/>
            <a:ext cx="4157296" cy="3633471"/>
          </a:xfrm>
        </p:spPr>
        <p:txBody>
          <a:bodyPr>
            <a:normAutofit/>
          </a:bodyPr>
          <a:lstStyle>
            <a:lvl1pPr marL="0" indent="0">
              <a:buClr>
                <a:schemeClr val="tx1"/>
              </a:buClr>
              <a:buNone/>
              <a:defRPr sz="1600">
                <a:solidFill>
                  <a:schemeClr val="tx1"/>
                </a:solidFill>
              </a:defRPr>
            </a:lvl1pPr>
            <a:lvl2pPr marL="201168" indent="0">
              <a:buClr>
                <a:schemeClr val="tx1"/>
              </a:buClr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2pPr>
            <a:lvl3pPr marL="38404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3pPr>
            <a:lvl4pPr marL="56692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4pPr>
            <a:lvl5pPr marL="749808" indent="0">
              <a:buClr>
                <a:schemeClr val="tx1"/>
              </a:buClr>
              <a:buFont typeface="Arial" panose="020B0604020202020204" pitchFamily="34" charset="0"/>
              <a:buNone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01714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9/5/2023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0AB10FFC-D586-994D-8D3D-F4042255CB72}"/>
              </a:ext>
            </a:extLst>
          </p:cNvPr>
          <p:cNvSpPr/>
          <p:nvPr userDrawn="1"/>
        </p:nvSpPr>
        <p:spPr>
          <a:xfrm flipH="1"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C7B0C08A-E831-D242-B2CE-2DEB004F982F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05C2191-88F7-4148-96FD-E129F707E038}"/>
              </a:ext>
            </a:extLst>
          </p:cNvPr>
          <p:cNvCxnSpPr/>
          <p:nvPr userDrawn="1"/>
        </p:nvCxnSpPr>
        <p:spPr>
          <a:xfrm>
            <a:off x="6818393" y="999565"/>
            <a:ext cx="0" cy="485887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1FB2196-E251-5A40-86F7-6092CEBFA1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5460992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4800" cap="all" baseline="0"/>
            </a:lvl1pPr>
          </a:lstStyle>
          <a:p>
            <a:r>
              <a:rPr lang="en-US" noProof="0" dirty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ACD1B-0D9C-A547-98A0-D66C341D3D74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540794" y="831286"/>
            <a:ext cx="4016206" cy="5195425"/>
          </a:xfrm>
        </p:spPr>
        <p:txBody>
          <a:bodyPr anchor="ctr">
            <a:normAutofit/>
          </a:bodyPr>
          <a:lstStyle>
            <a:lvl1pPr marL="342900" indent="-342900"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buClr>
                <a:schemeClr val="tx1"/>
              </a:buClr>
              <a:buFont typeface="+mj-lt"/>
              <a:buAutoNum type="arabicPeriod"/>
              <a:defRPr sz="1400"/>
            </a:lvl2pPr>
            <a:lvl3pPr marL="612648" indent="-228600">
              <a:buClr>
                <a:schemeClr val="tx1"/>
              </a:buClr>
              <a:buFont typeface="+mj-lt"/>
              <a:buAutoNum type="arabicPeriod"/>
              <a:defRPr sz="1100"/>
            </a:lvl3pPr>
            <a:lvl4pPr marL="795528" indent="-228600">
              <a:buClr>
                <a:schemeClr val="tx1"/>
              </a:buClr>
              <a:buFont typeface="+mj-lt"/>
              <a:buAutoNum type="arabicPeriod"/>
              <a:defRPr sz="1100"/>
            </a:lvl4pPr>
            <a:lvl5pPr marL="978408" indent="-228600">
              <a:buClr>
                <a:schemeClr val="tx1"/>
              </a:buClr>
              <a:buFont typeface="+mj-lt"/>
              <a:buAutoNum type="arabicPeriod"/>
              <a:defRPr sz="1100"/>
            </a:lvl5pPr>
          </a:lstStyle>
          <a:p>
            <a:pPr lvl="0"/>
            <a:r>
              <a:rPr lang="en-US" noProof="0" dirty="0"/>
              <a:t>Quote Goes Here</a:t>
            </a:r>
          </a:p>
        </p:txBody>
      </p:sp>
    </p:spTree>
    <p:extLst>
      <p:ext uri="{BB962C8B-B14F-4D97-AF65-F5344CB8AC3E}">
        <p14:creationId xmlns:p14="http://schemas.microsoft.com/office/powerpoint/2010/main" val="418493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noProof="0" smtClean="0"/>
              <a:t>9/5/2023</a:t>
            </a:fld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">
            <a:extLst>
              <a:ext uri="{FF2B5EF4-FFF2-40B4-BE49-F238E27FC236}">
                <a16:creationId xmlns:a16="http://schemas.microsoft.com/office/drawing/2014/main" id="{AA314B25-B4AF-394E-BBDA-7E6BAD315F39}"/>
              </a:ext>
            </a:extLst>
          </p:cNvPr>
          <p:cNvSpPr/>
          <p:nvPr userDrawn="1"/>
        </p:nvSpPr>
        <p:spPr>
          <a:xfrm>
            <a:off x="3351057" y="0"/>
            <a:ext cx="8840943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37575EF-0D14-6140-A91B-260C9C9DFE41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82544261-8049-494B-A93D-BDFF1BB847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5000" y="3135207"/>
            <a:ext cx="4886854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cap="all" baseline="0"/>
            </a:lvl1pPr>
          </a:lstStyle>
          <a:p>
            <a:r>
              <a:rPr lang="en-US" noProof="0"/>
              <a:t>Title goes here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9214786D-83EE-814C-A5E4-D0EC7D29D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5829" y="633875"/>
            <a:ext cx="5981171" cy="5590250"/>
          </a:xfrm>
        </p:spPr>
        <p:txBody>
          <a:bodyPr anchor="ctr">
            <a:normAutofit/>
          </a:bodyPr>
          <a:lstStyle>
            <a:lvl1pPr marL="342900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1pPr>
            <a:lvl2pPr marL="544068" indent="-3429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2pPr>
            <a:lvl3pPr marL="61264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3pPr>
            <a:lvl4pPr marL="79552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4pPr>
            <a:lvl5pPr marL="978408" indent="-228600">
              <a:lnSpc>
                <a:spcPts val="2000"/>
              </a:lnSpc>
              <a:buClr>
                <a:schemeClr val="tx1"/>
              </a:buClr>
              <a:buFont typeface="+mj-lt"/>
              <a:buAutoNum type="arabicPeriod"/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79185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">
            <a:extLst>
              <a:ext uri="{FF2B5EF4-FFF2-40B4-BE49-F238E27FC236}">
                <a16:creationId xmlns:a16="http://schemas.microsoft.com/office/drawing/2014/main" id="{2E148DD3-DD87-154B-80B4-2421965D3C83}"/>
              </a:ext>
            </a:extLst>
          </p:cNvPr>
          <p:cNvSpPr/>
          <p:nvPr userDrawn="1"/>
        </p:nvSpPr>
        <p:spPr>
          <a:xfrm>
            <a:off x="1" y="17145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6" name="Rectangle">
            <a:extLst>
              <a:ext uri="{FF2B5EF4-FFF2-40B4-BE49-F238E27FC236}">
                <a16:creationId xmlns:a16="http://schemas.microsoft.com/office/drawing/2014/main" id="{742E4732-0E8F-7B46-BD08-0F2EE0DA8786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E73F81A-7260-5C4F-A7FF-CA2CC731BC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3870" y="1283833"/>
            <a:ext cx="571181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4CD13CD4-3E4F-2E41-ACF4-2446257D2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43870" y="2286000"/>
            <a:ext cx="5711810" cy="3630168"/>
          </a:xfrm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E69886-8907-DB47-87C2-0621AF156D9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5170" y="630936"/>
            <a:ext cx="4589130" cy="5586984"/>
          </a:xfrm>
          <a:solidFill>
            <a:srgbClr val="EDEFF7"/>
          </a:solidFill>
        </p:spPr>
        <p:txBody>
          <a:bodyPr>
            <a:normAutofit/>
          </a:bodyPr>
          <a:lstStyle>
            <a:lvl1pPr>
              <a:buClr>
                <a:schemeClr val="tx1"/>
              </a:buClr>
              <a:defRPr sz="1600">
                <a:solidFill>
                  <a:schemeClr val="tx1"/>
                </a:solidFill>
              </a:defRPr>
            </a:lvl1pPr>
            <a:lvl2pPr marL="384048" indent="-182880">
              <a:buClr>
                <a:schemeClr val="tx1"/>
              </a:buClr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</a:defRPr>
            </a:lvl2pPr>
            <a:lvl3pPr marL="56692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3pPr>
            <a:lvl4pPr marL="74980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4pPr>
            <a:lvl5pPr marL="932688" indent="-182880">
              <a:buClr>
                <a:schemeClr val="tx1"/>
              </a:buClr>
              <a:buFont typeface="Arial" panose="020B0604020202020204" pitchFamily="34" charset="0"/>
              <a:buChar char="•"/>
              <a:defRPr sz="11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6310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">
            <a:extLst>
              <a:ext uri="{FF2B5EF4-FFF2-40B4-BE49-F238E27FC236}">
                <a16:creationId xmlns:a16="http://schemas.microsoft.com/office/drawing/2014/main" id="{9C88DF2D-0421-A94C-82C1-867E1E5E4907}"/>
              </a:ext>
            </a:extLst>
          </p:cNvPr>
          <p:cNvSpPr/>
          <p:nvPr userDrawn="1"/>
        </p:nvSpPr>
        <p:spPr>
          <a:xfrm>
            <a:off x="10993582" y="0"/>
            <a:ext cx="1198418" cy="6858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334D05A3-7A20-9447-8D39-F2980D85413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634999" y="3927894"/>
            <a:ext cx="10922000" cy="2326856"/>
          </a:xfrm>
          <a:prstGeom prst="rect">
            <a:avLst/>
          </a:prstGeom>
          <a:solidFill>
            <a:srgbClr val="F6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35001" y="630936"/>
            <a:ext cx="10921998" cy="3294019"/>
          </a:xfrm>
          <a:solidFill>
            <a:schemeClr val="bg1"/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298078"/>
            <a:ext cx="10113645" cy="743682"/>
          </a:xfrm>
          <a:prstGeom prst="rect">
            <a:avLst/>
          </a:prstGeo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213716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638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1552108B-1F90-0044-A7D4-0956E919F29A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noProof="0" smtClean="0"/>
              <a:t>9/5/2023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9436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93" r:id="rId3"/>
    <p:sldLayoutId id="2147483688" r:id="rId4"/>
    <p:sldLayoutId id="2147483692" r:id="rId5"/>
    <p:sldLayoutId id="2147483691" r:id="rId6"/>
    <p:sldLayoutId id="2147483690" r:id="rId7"/>
    <p:sldLayoutId id="2147483689" r:id="rId8"/>
    <p:sldLayoutId id="214748368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7AEFB0-51F2-5449-996C-73382891D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5179534" cy="3566160"/>
          </a:xfrm>
        </p:spPr>
        <p:txBody>
          <a:bodyPr anchor="b">
            <a:normAutofit/>
          </a:bodyPr>
          <a:lstStyle/>
          <a:p>
            <a:r>
              <a:rPr lang="en-US" sz="6000"/>
              <a:t>Réseau social - connectify</a:t>
            </a:r>
            <a:endParaRPr lang="en-US" sz="60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0F6D6CF-8D73-6643-A348-53AAE29FD1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Un réseau connecté </a:t>
            </a:r>
            <a:endParaRPr lang="en-US" dirty="0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09C780CE-8C54-48A3-BDFB-269FD35E375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399439" y="627147"/>
            <a:ext cx="3739863" cy="560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096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91F52C-47D7-432A-87D0-D88597D07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1289304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517D772-EB16-4FBD-9504-365672A153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ts val="2000"/>
              </a:lnSpc>
            </a:pPr>
            <a:r>
              <a:rPr lang="fr-FR"/>
              <a:t>Connectify est un réseau social axé sur la musique, les photos et les vidéos.</a:t>
            </a:r>
          </a:p>
          <a:p>
            <a:pPr algn="just">
              <a:lnSpc>
                <a:spcPts val="2000"/>
              </a:lnSpc>
            </a:pPr>
            <a:r>
              <a:rPr lang="fr-FR"/>
              <a:t>Les utilisateurs peuvent se connecter, partager leur passion musicale et échanger des moments de leur vie à travers des publications visuelles. Ils peuvent découvrir de nouveaux artistes, créer des playlists, interagir avec d'autres membres et rester informés sur les actualités musicales. </a:t>
            </a:r>
          </a:p>
          <a:p>
            <a:pPr marL="0" indent="0" algn="just">
              <a:lnSpc>
                <a:spcPts val="2000"/>
              </a:lnSpc>
              <a:buNone/>
            </a:pPr>
            <a:r>
              <a:rPr lang="fr-FR"/>
              <a:t>Connectify offre une expérience interactive et communautaire pour les amateurs de musique et de contenus visuels</a:t>
            </a:r>
            <a:endParaRPr lang="en-US"/>
          </a:p>
          <a:p>
            <a:pPr marL="0" indent="0" algn="just">
              <a:lnSpc>
                <a:spcPts val="2000"/>
              </a:lnSpc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37820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55BA9AC8-EA60-644D-9DDA-B76203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tx1"/>
                </a:solidFill>
              </a:rPr>
              <a:t>Sommaire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8E7591AD-81F4-2E45-AE36-F4DA40C1903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ts val="2000"/>
              </a:lnSpc>
            </a:pPr>
            <a:r>
              <a:rPr lang="en-US"/>
              <a:t>Cahier des charges</a:t>
            </a:r>
          </a:p>
          <a:p>
            <a:pPr>
              <a:lnSpc>
                <a:spcPts val="2000"/>
              </a:lnSpc>
            </a:pPr>
            <a:r>
              <a:rPr lang="en-US"/>
              <a:t>Création du site</a:t>
            </a:r>
          </a:p>
          <a:p>
            <a:pPr lvl="1"/>
            <a:r>
              <a:rPr lang="en-US"/>
              <a:t>Trello</a:t>
            </a:r>
          </a:p>
          <a:p>
            <a:pPr lvl="1"/>
            <a:r>
              <a:rPr lang="en-US"/>
              <a:t>Maquette Figma</a:t>
            </a:r>
          </a:p>
          <a:p>
            <a:pPr lvl="1"/>
            <a:r>
              <a:rPr lang="en-US"/>
              <a:t>Charte graphique</a:t>
            </a:r>
          </a:p>
          <a:p>
            <a:pPr>
              <a:lnSpc>
                <a:spcPts val="2000"/>
              </a:lnSpc>
            </a:pPr>
            <a:r>
              <a:rPr lang="en-US"/>
              <a:t>Remerciement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898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E51183-D0D9-A74B-94F0-9EC0104A7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tabLst>
                <a:tab pos="3308350" algn="l"/>
              </a:tabLst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Cahier des charges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9ED1B1-6FE0-FA43-95C4-366DBD1F13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77500" lnSpcReduction="20000"/>
          </a:bodyPr>
          <a:lstStyle/>
          <a:p>
            <a:r>
              <a:rPr lang="fr-FR" sz="1500" spc="200"/>
              <a:t>Framework reactJS</a:t>
            </a:r>
          </a:p>
          <a:p>
            <a:r>
              <a:rPr lang="fr-FR" sz="1500" spc="200"/>
              <a:t>Node.js</a:t>
            </a:r>
          </a:p>
          <a:p>
            <a:r>
              <a:rPr lang="fr-FR" sz="1500" spc="200"/>
              <a:t>Dom virtuel avec JSX</a:t>
            </a:r>
          </a:p>
          <a:p>
            <a:r>
              <a:rPr lang="fr-FR" sz="1500" spc="200"/>
              <a:t>Composants react.JS et les props</a:t>
            </a:r>
          </a:p>
          <a:p>
            <a:r>
              <a:rPr lang="fr-FR" spc="200"/>
              <a:t>Proptypes</a:t>
            </a:r>
          </a:p>
          <a:p>
            <a:r>
              <a:rPr lang="fr-FR" spc="200"/>
              <a:t>Class components</a:t>
            </a:r>
          </a:p>
          <a:p>
            <a:r>
              <a:rPr lang="fr-FR" spc="200"/>
              <a:t>Gérer la partie CSS en react.js et utilisations des styled-component</a:t>
            </a:r>
          </a:p>
          <a:p>
            <a:r>
              <a:rPr lang="fr-FR" spc="200"/>
              <a:t> Hooks et cycles de vie des composants fonctionnels</a:t>
            </a:r>
          </a:p>
          <a:p>
            <a:r>
              <a:rPr lang="fr-FR" spc="200"/>
              <a:t>Redux</a:t>
            </a:r>
          </a:p>
          <a:p>
            <a:r>
              <a:rPr lang="fr-FR" spc="200"/>
              <a:t>React router et gérer les fonctions de navigation avec react router</a:t>
            </a:r>
          </a:p>
          <a:p>
            <a:r>
              <a:rPr lang="fr-FR" spc="200"/>
              <a:t>Authentification (mise en place d’un formulaire de connexion et d’un formulaire d’inscriptions)</a:t>
            </a:r>
          </a:p>
          <a:p>
            <a:r>
              <a:rPr lang="fr-FR" spc="200"/>
              <a:t>Sécurité</a:t>
            </a:r>
          </a:p>
          <a:p>
            <a:r>
              <a:rPr lang="fr-FR" spc="200"/>
              <a:t>API </a:t>
            </a:r>
          </a:p>
          <a:p>
            <a:r>
              <a:rPr lang="fr-FR" spc="200"/>
              <a:t>Test automatisés</a:t>
            </a:r>
            <a:endParaRPr lang="en-US" spc="200" dirty="0"/>
          </a:p>
        </p:txBody>
      </p:sp>
    </p:spTree>
    <p:extLst>
      <p:ext uri="{BB962C8B-B14F-4D97-AF65-F5344CB8AC3E}">
        <p14:creationId xmlns:p14="http://schemas.microsoft.com/office/powerpoint/2010/main" val="971976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00900CD-B943-934F-857F-30AA913FE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Création du site</a:t>
            </a:r>
            <a:endParaRPr lang="en-US" dirty="0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4CF05B9A-59E6-9145-15E0-CA0BC8E7EE2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-1" t="11813" r="1891"/>
          <a:stretch/>
        </p:blipFill>
        <p:spPr>
          <a:xfrm>
            <a:off x="870777" y="2231519"/>
            <a:ext cx="4910174" cy="2390862"/>
          </a:xfrm>
        </p:spPr>
      </p:pic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80F141D-F944-A6C0-A110-21A5E83FA38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2375" r="123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55359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F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1289304"/>
          </a:xfrm>
        </p:spPr>
        <p:txBody>
          <a:bodyPr/>
          <a:lstStyle/>
          <a:p>
            <a:r>
              <a:rPr lang="en-US"/>
              <a:t>La méthode agile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2B2560-FAA9-124F-AD83-8C8D48E03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/>
              <a:t>TRELLO</a:t>
            </a:r>
            <a:endParaRPr lang="en-US" dirty="0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FD84D652-0419-063F-125C-9869D76E0D0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5132" r="5132"/>
          <a:stretch/>
        </p:blipFill>
        <p:spPr/>
      </p:pic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0FE939-6135-8846-B579-79F696C454ED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en-US"/>
              <a:t>FIGMA</a:t>
            </a:r>
            <a:endParaRPr lang="en-US" dirty="0"/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560E56A1-9723-B1DB-47E4-ADEE8152B3B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t="1062" b="1062"/>
          <a:stretch/>
        </p:blipFill>
        <p:spPr/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6C3DD2-045C-6945-B783-8067FCC3CDF9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en-US"/>
              <a:t>GITHUB</a:t>
            </a:r>
            <a:endParaRPr lang="en-US" dirty="0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D04FFA84-AD43-91AE-5F99-4E8F1AAAA8D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/>
          <a:stretch/>
        </p:blipFill>
        <p:spPr>
          <a:xfrm>
            <a:off x="1097279" y="2163331"/>
            <a:ext cx="2919413" cy="2919413"/>
          </a:xfrm>
        </p:spPr>
      </p:pic>
    </p:spTree>
    <p:extLst>
      <p:ext uri="{BB962C8B-B14F-4D97-AF65-F5344CB8AC3E}">
        <p14:creationId xmlns:p14="http://schemas.microsoft.com/office/powerpoint/2010/main" val="1640389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D59CD-1242-F149-AB16-9D02E7C89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43870" y="942871"/>
            <a:ext cx="5711810" cy="1289304"/>
          </a:xfrm>
        </p:spPr>
        <p:txBody>
          <a:bodyPr/>
          <a:lstStyle/>
          <a:p>
            <a:r>
              <a:rPr lang="en-US"/>
              <a:t>Charte graphique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298FAD0-FDB5-CB50-3832-B82C0F3E1AD5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2"/>
          <a:stretch>
            <a:fillRect/>
          </a:stretch>
        </p:blipFill>
        <p:spPr>
          <a:xfrm>
            <a:off x="942181" y="2428875"/>
            <a:ext cx="3914775" cy="1990725"/>
          </a:xfrm>
        </p:spPr>
      </p:pic>
      <p:pic>
        <p:nvPicPr>
          <p:cNvPr id="13" name="Content Placeholder 8">
            <a:extLst>
              <a:ext uri="{FF2B5EF4-FFF2-40B4-BE49-F238E27FC236}">
                <a16:creationId xmlns:a16="http://schemas.microsoft.com/office/drawing/2014/main" id="{5C35E698-BD2A-DE8F-26FA-B10637BD03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443870" y="3975895"/>
            <a:ext cx="5334000" cy="438150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F5DE1EB-B90B-8D18-F9DA-854892FFD9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1339" b="25894"/>
          <a:stretch/>
        </p:blipFill>
        <p:spPr>
          <a:xfrm>
            <a:off x="5443870" y="2428875"/>
            <a:ext cx="5415851" cy="453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688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3100-3076-4726-B6E8-AE7CD2CCF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Merci d’être resté jusqu’au bout !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5AEC0676-36E0-374F-8480-880FE68CC82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>
              <a:lnSpc>
                <a:spcPts val="2000"/>
              </a:lnSpc>
            </a:pPr>
            <a:r>
              <a:rPr lang="en-US" sz="1600"/>
              <a:t>Ou pas, c’est cool quand même !</a:t>
            </a:r>
            <a:endParaRPr lang="en-US" sz="1600"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953D547-C002-6F4F-A4A6-47C119ACEB3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7232" b="272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1221724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MONO">
      <a:dk1>
        <a:srgbClr val="000000"/>
      </a:dk1>
      <a:lt1>
        <a:srgbClr val="ECEEF7"/>
      </a:lt1>
      <a:dk2>
        <a:srgbClr val="000000"/>
      </a:dk2>
      <a:lt2>
        <a:srgbClr val="F5F8FF"/>
      </a:lt2>
      <a:accent1>
        <a:srgbClr val="ECEEF7"/>
      </a:accent1>
      <a:accent2>
        <a:srgbClr val="F5F8FF"/>
      </a:accent2>
      <a:accent3>
        <a:srgbClr val="A1A2A9"/>
      </a:accent3>
      <a:accent4>
        <a:srgbClr val="141514"/>
      </a:accent4>
      <a:accent5>
        <a:srgbClr val="000000"/>
      </a:accent5>
      <a:accent6>
        <a:srgbClr val="96969C"/>
      </a:accent6>
      <a:hlink>
        <a:srgbClr val="5F6063"/>
      </a:hlink>
      <a:folHlink>
        <a:srgbClr val="919191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Party_Win32_JB_v2" id="{38882D8F-135B-4B53-8430-4B694BF79376}" vid="{B574F3CD-D47E-461D-A68F-3273AD41054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700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C96C458A-6CC1-4FEE-AC7F-D0ABFD0DD393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000AB2-1957-427C-B872-176ABC83E73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C74EDC3-6C87-4699-93BC-02BA54C8E07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47902AF-9AD5-48A3-AD68-95C39B09F39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 party</Template>
  <TotalTime>23</TotalTime>
  <Words>197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Century Gothic</vt:lpstr>
      <vt:lpstr>RetrospectVTI</vt:lpstr>
      <vt:lpstr>Réseau social - connectify</vt:lpstr>
      <vt:lpstr>Introduction</vt:lpstr>
      <vt:lpstr>Sommaire</vt:lpstr>
      <vt:lpstr>Cahier des charges</vt:lpstr>
      <vt:lpstr>Création du site</vt:lpstr>
      <vt:lpstr>La méthode agile</vt:lpstr>
      <vt:lpstr>Charte graphique</vt:lpstr>
      <vt:lpstr>Merci d’être resté jusqu’au bout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Connectify</dc:title>
  <dc:creator>Mélanie Zhu</dc:creator>
  <cp:lastModifiedBy>Mélanie Zhu</cp:lastModifiedBy>
  <cp:revision>30</cp:revision>
  <dcterms:created xsi:type="dcterms:W3CDTF">2023-09-05T02:58:20Z</dcterms:created>
  <dcterms:modified xsi:type="dcterms:W3CDTF">2023-09-05T03:21:22Z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